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</p:sldMasterIdLst>
  <p:notesMasterIdLst>
    <p:notesMasterId r:id="rId20"/>
  </p:notesMasterIdLst>
  <p:sldIdLst>
    <p:sldId id="256" r:id="rId2"/>
    <p:sldId id="261" r:id="rId3"/>
    <p:sldId id="257" r:id="rId4"/>
    <p:sldId id="258" r:id="rId5"/>
    <p:sldId id="259" r:id="rId6"/>
    <p:sldId id="260" r:id="rId7"/>
    <p:sldId id="265" r:id="rId8"/>
    <p:sldId id="277" r:id="rId9"/>
    <p:sldId id="278" r:id="rId10"/>
    <p:sldId id="267" r:id="rId11"/>
    <p:sldId id="272" r:id="rId12"/>
    <p:sldId id="273" r:id="rId13"/>
    <p:sldId id="274" r:id="rId14"/>
    <p:sldId id="276" r:id="rId15"/>
    <p:sldId id="275" r:id="rId16"/>
    <p:sldId id="271" r:id="rId17"/>
    <p:sldId id="26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6E8260"/>
    <a:srgbClr val="2D2368"/>
    <a:srgbClr val="CA7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21"/>
    <p:restoredTop sz="96271"/>
  </p:normalViewPr>
  <p:slideViewPr>
    <p:cSldViewPr snapToGrid="0" snapToObjects="1">
      <p:cViewPr>
        <p:scale>
          <a:sx n="121" d="100"/>
          <a:sy n="121" d="100"/>
        </p:scale>
        <p:origin x="-196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191FE-3F1D-BC4B-A9E5-3CF44E8B555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0666C-FB01-A142-B7EC-B3120B1E4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6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www.dumpsters.com/blog/grocery-store-food-waste-statist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Stories:</a:t>
            </a:r>
          </a:p>
          <a:p>
            <a:pPr rtl="0" fontAlgn="ctr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user I want to register my account so that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use the application.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registered user I want to log onto my account  so that I can use the application.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registered user I want to see products available so that I can select the ones I want.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registered user I want to select the products I want so that I can add them to my cart.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registered user I want to add a product to my cart so that the item will be added to my order.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registered user I want to remove product to my cart so that it will not be part of my order.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registered user I want to check out so that I can place a reservation 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supplier I want to  register my account so that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use the application.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registered supplier I want to log onto my account  so that I can use the application.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registered supplier I want to add product so that I can make it available to users.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registered supplier I want to update product information so that I can update changes to inventory of the object.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an administrator I want to update user account so that I can add a new user to the app.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an administrator I want to delete account so that I can prevent a user from logging into the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0666C-FB01-A142-B7EC-B3120B1E47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0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https://www.dumpsters.com</a:t>
            </a:r>
            <a:r>
              <a:rPr lang="en-US" smtClean="0">
                <a:hlinkClick r:id="rId3"/>
              </a:rPr>
              <a:t>/blog/grocery-store-food-waste-statistics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0666C-FB01-A142-B7EC-B3120B1E47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46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hyperlink" Target="NULL" TargetMode="External"/><Relationship Id="rId5" Type="http://schemas.openxmlformats.org/officeDocument/2006/relationships/hyperlink" Target="https://www.cnbc.com/2016/05/11/grocery-to-landfill-confronting-what-we-waste-commentary.html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PEr</a:t>
            </a:r>
            <a:r>
              <a:rPr lang="en-US" dirty="0" smtClean="0"/>
              <a:t> </a:t>
            </a:r>
            <a:r>
              <a:rPr lang="en-US" dirty="0" err="1" smtClean="0"/>
              <a:t>scholas</a:t>
            </a:r>
            <a:r>
              <a:rPr lang="en-US" dirty="0" smtClean="0"/>
              <a:t> Use case study Project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Producebargain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30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" y="935326"/>
            <a:ext cx="4666254" cy="38733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97510" y="17257"/>
            <a:ext cx="3733801" cy="1010993"/>
          </a:xfrm>
        </p:spPr>
        <p:txBody>
          <a:bodyPr>
            <a:normAutofit/>
          </a:bodyPr>
          <a:lstStyle/>
          <a:p>
            <a:r>
              <a:rPr lang="en-US" dirty="0" smtClean="0"/>
              <a:t>ERD diagram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39" y="3603508"/>
            <a:ext cx="4430672" cy="3134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11" y="935326"/>
            <a:ext cx="5525890" cy="4325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042120">
            <a:off x="2417141" y="2475036"/>
            <a:ext cx="2067041" cy="369332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  <a:outerShdw blurRad="50800" dist="50800" dir="336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 contourW="12700">
            <a:contourClr>
              <a:schemeClr val="accent1">
                <a:lumMod val="60000"/>
                <a:lumOff val="40000"/>
              </a:schemeClr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public class Product</a:t>
            </a:r>
          </a:p>
        </p:txBody>
      </p:sp>
      <p:sp>
        <p:nvSpPr>
          <p:cNvPr id="12" name="TextBox 11"/>
          <p:cNvSpPr txBox="1"/>
          <p:nvPr/>
        </p:nvSpPr>
        <p:spPr>
          <a:xfrm rot="1191495">
            <a:off x="10252348" y="2040119"/>
            <a:ext cx="1757212" cy="369332"/>
          </a:xfrm>
          <a:prstGeom prst="rect">
            <a:avLst/>
          </a:prstGeom>
          <a:noFill/>
          <a:effectLst>
            <a:glow rad="330200">
              <a:schemeClr val="accent1">
                <a:alpha val="40000"/>
              </a:schemeClr>
            </a:glow>
            <a:outerShdw blurRad="50800" dist="50800" dir="336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6000000"/>
            </a:lightRig>
          </a:scene3d>
          <a:sp3d contourW="12700">
            <a:contourClr>
              <a:schemeClr val="accent1">
                <a:lumMod val="60000"/>
                <a:lumOff val="40000"/>
              </a:schemeClr>
            </a:contourClr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public class User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56" y="4357244"/>
            <a:ext cx="4540107" cy="2363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2" r="25651" b="-1"/>
          <a:stretch/>
        </p:blipFill>
        <p:spPr>
          <a:xfrm>
            <a:off x="6852959" y="725214"/>
            <a:ext cx="5329401" cy="6132786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28195" y="0"/>
            <a:ext cx="672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Login / Registration with Validation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740166" cy="3568591"/>
          </a:xfrm>
          <a:custGeom>
            <a:avLst/>
            <a:gdLst>
              <a:gd name="connsiteX0" fmla="*/ 0 w 6766273"/>
              <a:gd name="connsiteY0" fmla="*/ 0 h 5545722"/>
              <a:gd name="connsiteX1" fmla="*/ 6576149 w 6766273"/>
              <a:gd name="connsiteY1" fmla="*/ 0 h 5545722"/>
              <a:gd name="connsiteX2" fmla="*/ 6631498 w 6766273"/>
              <a:gd name="connsiteY2" fmla="*/ 194912 h 5545722"/>
              <a:gd name="connsiteX3" fmla="*/ 6766273 w 6766273"/>
              <a:gd name="connsiteY3" fmla="*/ 1264785 h 5545722"/>
              <a:gd name="connsiteX4" fmla="*/ 2485336 w 6766273"/>
              <a:gd name="connsiteY4" fmla="*/ 5545722 h 5545722"/>
              <a:gd name="connsiteX5" fmla="*/ 91824 w 6766273"/>
              <a:gd name="connsiteY5" fmla="*/ 4814605 h 5545722"/>
              <a:gd name="connsiteX6" fmla="*/ 0 w 6766273"/>
              <a:gd name="connsiteY6" fmla="*/ 4749308 h 554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864801" y="1044390"/>
            <a:ext cx="3221816" cy="945629"/>
          </a:xfrm>
          <a:prstGeom prst="rect">
            <a:avLst/>
          </a:prstGeom>
          <a:solidFill>
            <a:srgbClr val="FBFBFB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Login HTML form validation: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input type attribute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input requires attribute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5656" y="3937241"/>
            <a:ext cx="368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Registration spring validation:</a:t>
            </a:r>
          </a:p>
        </p:txBody>
      </p:sp>
    </p:spTree>
    <p:extLst>
      <p:ext uri="{BB962C8B-B14F-4D97-AF65-F5344CB8AC3E}">
        <p14:creationId xmlns:p14="http://schemas.microsoft.com/office/powerpoint/2010/main" val="120738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10" y="1649148"/>
            <a:ext cx="6463228" cy="1541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1466" y="90488"/>
            <a:ext cx="398342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ccess is limited to</a:t>
            </a:r>
          </a:p>
          <a:p>
            <a:pPr marL="800100" lvl="1" indent="-342900">
              <a:buAutoNum type="arabicParenR"/>
            </a:pPr>
            <a:r>
              <a:rPr lang="en-US" sz="1600" dirty="0" smtClean="0"/>
              <a:t>About Us</a:t>
            </a:r>
          </a:p>
          <a:p>
            <a:pPr marL="800100" lvl="1" indent="-342900">
              <a:buAutoNum type="arabicParenR"/>
            </a:pPr>
            <a:r>
              <a:rPr lang="en-US" sz="1600" dirty="0" smtClean="0"/>
              <a:t>Products (no “Add To Cart”)</a:t>
            </a:r>
          </a:p>
          <a:p>
            <a:pPr marL="800100" lvl="1" indent="-342900">
              <a:buAutoNum type="arabicParenR"/>
            </a:pPr>
            <a:r>
              <a:rPr lang="en-US" sz="1600" dirty="0" smtClean="0"/>
              <a:t>Login</a:t>
            </a:r>
          </a:p>
          <a:p>
            <a:pPr marL="800100" lvl="1" indent="-342900">
              <a:buAutoNum type="arabicParenR"/>
            </a:pPr>
            <a:r>
              <a:rPr lang="en-US" sz="1600" dirty="0" smtClean="0"/>
              <a:t>Register 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10" y="3418930"/>
            <a:ext cx="6463228" cy="3266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042" y="168367"/>
            <a:ext cx="5000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Access without Login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0" y="1042911"/>
            <a:ext cx="5358830" cy="56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1" y="168366"/>
            <a:ext cx="10138075" cy="2493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366" y="0"/>
            <a:ext cx="18299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Logged</a:t>
            </a:r>
          </a:p>
          <a:p>
            <a:r>
              <a:rPr lang="en-US" sz="4400" dirty="0" smtClean="0"/>
              <a:t>In 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76" y="3372796"/>
            <a:ext cx="6034778" cy="333495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776249" y="767319"/>
            <a:ext cx="3605048" cy="6477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2810" y="2910002"/>
            <a:ext cx="322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Session and User Information</a:t>
            </a:r>
            <a:endParaRPr lang="en-US" dirty="0"/>
          </a:p>
        </p:txBody>
      </p:sp>
      <p:cxnSp>
        <p:nvCxnSpPr>
          <p:cNvPr id="13" name="Curved Connector 12"/>
          <p:cNvCxnSpPr>
            <a:endCxn id="10" idx="2"/>
          </p:cNvCxnSpPr>
          <p:nvPr/>
        </p:nvCxnSpPr>
        <p:spPr>
          <a:xfrm rot="5400000" flipH="1" flipV="1">
            <a:off x="188001" y="1321755"/>
            <a:ext cx="1818801" cy="1357695"/>
          </a:xfrm>
          <a:prstGeom prst="curvedConnector2">
            <a:avLst/>
          </a:prstGeom>
          <a:ln w="412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591360" y="54618"/>
            <a:ext cx="3605048" cy="6477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505880" y="3081954"/>
            <a:ext cx="2686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Product Inventory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Profile  (profile /logout)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Cart</a:t>
            </a:r>
            <a:endParaRPr lang="en-US" dirty="0"/>
          </a:p>
        </p:txBody>
      </p:sp>
      <p:cxnSp>
        <p:nvCxnSpPr>
          <p:cNvPr id="17" name="Curved Connector 16"/>
          <p:cNvCxnSpPr/>
          <p:nvPr/>
        </p:nvCxnSpPr>
        <p:spPr>
          <a:xfrm rot="5400000" flipH="1" flipV="1">
            <a:off x="9362603" y="977770"/>
            <a:ext cx="2379571" cy="1828798"/>
          </a:xfrm>
          <a:prstGeom prst="curvedConnector3">
            <a:avLst/>
          </a:prstGeom>
          <a:ln w="412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431628" y="3976525"/>
            <a:ext cx="1161393" cy="37588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7653" y="6105747"/>
            <a:ext cx="261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access to “Add to Cart”</a:t>
            </a:r>
            <a:endParaRPr lang="en-US" dirty="0"/>
          </a:p>
        </p:txBody>
      </p:sp>
      <p:cxnSp>
        <p:nvCxnSpPr>
          <p:cNvPr id="21" name="Curved Connector 20"/>
          <p:cNvCxnSpPr/>
          <p:nvPr/>
        </p:nvCxnSpPr>
        <p:spPr>
          <a:xfrm flipV="1">
            <a:off x="735724" y="4257932"/>
            <a:ext cx="2843051" cy="1943171"/>
          </a:xfrm>
          <a:prstGeom prst="curvedConnector3">
            <a:avLst>
              <a:gd name="adj1" fmla="val 50000"/>
            </a:avLst>
          </a:prstGeom>
          <a:ln w="412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9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48" y="87938"/>
            <a:ext cx="2368563" cy="31371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17CDA24-35F8-4540-8C52-3096D6D949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22" y="3560372"/>
            <a:ext cx="1879621" cy="32547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58BFE0-4E65-4174-9C75-687C94E882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A75DFED-A0C1-4A83-BE1D-0271C1826E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90" y="213549"/>
            <a:ext cx="3508838" cy="3011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29" y="3582833"/>
            <a:ext cx="2272360" cy="3167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125" y="1656523"/>
            <a:ext cx="2118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/>
              <a:t>Create</a:t>
            </a:r>
            <a:r>
              <a:rPr lang="en-US" dirty="0" smtClean="0"/>
              <a:t>: Add Product</a:t>
            </a:r>
          </a:p>
          <a:p>
            <a:r>
              <a:rPr lang="en-US" dirty="0" smtClean="0"/>
              <a:t>input form will fields</a:t>
            </a:r>
          </a:p>
          <a:p>
            <a:r>
              <a:rPr lang="en-US" dirty="0" smtClean="0"/>
              <a:t>to create new User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25738" y="1797839"/>
            <a:ext cx="1689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smtClean="0"/>
              <a:t>Read</a:t>
            </a:r>
            <a:r>
              <a:rPr lang="en-US" dirty="0" smtClean="0"/>
              <a:t>: </a:t>
            </a:r>
            <a:r>
              <a:rPr lang="en-US" dirty="0" err="1" smtClean="0"/>
              <a:t>getAllProduct</a:t>
            </a:r>
            <a:r>
              <a:rPr lang="en-US" dirty="0" smtClean="0"/>
              <a:t>() </a:t>
            </a:r>
            <a:r>
              <a:rPr lang="en-US" dirty="0" err="1" smtClean="0"/>
              <a:t>retreives</a:t>
            </a:r>
            <a:r>
              <a:rPr lang="en-US" dirty="0" smtClean="0"/>
              <a:t> all all products from products table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850" y="5143899"/>
            <a:ext cx="2741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/>
              <a:t>Update</a:t>
            </a:r>
            <a:r>
              <a:rPr lang="en-US" dirty="0" smtClean="0"/>
              <a:t>: Data pertaining to </a:t>
            </a:r>
          </a:p>
          <a:p>
            <a:r>
              <a:rPr lang="en-US" dirty="0" smtClean="0"/>
              <a:t>the user is prefilled on the </a:t>
            </a:r>
          </a:p>
          <a:p>
            <a:r>
              <a:rPr lang="en-US" dirty="0" smtClean="0"/>
              <a:t>update user form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861780" y="5891800"/>
            <a:ext cx="222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smtClean="0"/>
              <a:t>Delete</a:t>
            </a:r>
            <a:r>
              <a:rPr lang="en-US" dirty="0" smtClean="0"/>
              <a:t>: Data of the product is presented to confirm the delete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184702" y="-80837"/>
            <a:ext cx="109765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</a:t>
            </a:r>
            <a:endParaRPr lang="en-US" sz="6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24379" y="-91440"/>
            <a:ext cx="109765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</a:t>
            </a:r>
            <a:endParaRPr lang="en-US" sz="6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76200" y="3383280"/>
            <a:ext cx="109765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</a:t>
            </a:r>
            <a:endParaRPr lang="en-US" sz="6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5520" y="3383280"/>
            <a:ext cx="109765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</a:t>
            </a:r>
            <a:endParaRPr lang="en-US" sz="6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60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A3CC463-F933-4AC4-86E1-5AC14B0C3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025D2DB-A12A-44DB-B00E-F4D622329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EEB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r="1458" b="-1"/>
          <a:stretch/>
        </p:blipFill>
        <p:spPr>
          <a:xfrm>
            <a:off x="461331" y="843475"/>
            <a:ext cx="4180332" cy="238659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E7E7877-F64E-4EEA-B778-138031EFF8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EEB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3438"/>
          <a:stretch/>
        </p:blipFill>
        <p:spPr>
          <a:xfrm>
            <a:off x="461331" y="4458858"/>
            <a:ext cx="4180332" cy="155006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7DD6C4F3-70FD-4F13-919C-702EE48864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80596" y="1408191"/>
            <a:ext cx="6741849" cy="48331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920358" y="-53345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Shopping Experience</a:t>
            </a:r>
            <a:endParaRPr 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1008993" y="3753990"/>
            <a:ext cx="267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Subscripting added to Cart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6203" y="437830"/>
            <a:ext cx="249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electing Size of Package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51855" y="750495"/>
            <a:ext cx="192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Available Packages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4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30" y="3972910"/>
            <a:ext cx="5325577" cy="271604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799448F2-0E5B-42DA-B2D1-11A14E947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4E8A7552-20E1-4F34-ADAB-C1DB6634D4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64" y="450659"/>
            <a:ext cx="5708690" cy="37249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6662"/>
            <a:ext cx="270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Subscription Added to Cart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1" y="3496327"/>
            <a:ext cx="405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Subscriptions Can </a:t>
            </a:r>
            <a:r>
              <a:rPr lang="en-US" dirty="0"/>
              <a:t>B</a:t>
            </a:r>
            <a:r>
              <a:rPr lang="en-US" dirty="0" smtClean="0"/>
              <a:t>e Removed </a:t>
            </a:r>
            <a:r>
              <a:rPr lang="en-US" dirty="0"/>
              <a:t>F</a:t>
            </a:r>
            <a:r>
              <a:rPr lang="en-US" dirty="0" smtClean="0"/>
              <a:t>rom Cart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7633" y="8132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Out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87633" y="4475937"/>
            <a:ext cx="413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Confirm that Cart is Empty </a:t>
            </a:r>
            <a:r>
              <a:rPr lang="en-US" dirty="0"/>
              <a:t>A</a:t>
            </a:r>
            <a:r>
              <a:rPr lang="en-US" dirty="0" smtClean="0"/>
              <a:t>fter </a:t>
            </a:r>
            <a:r>
              <a:rPr lang="en-US" dirty="0" err="1" smtClean="0"/>
              <a:t>CheckOut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" y="408258"/>
            <a:ext cx="5378440" cy="28497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3666" y="894184"/>
            <a:ext cx="937990" cy="377568"/>
          </a:xfrm>
          <a:prstGeom prst="ellipse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5004" y="787528"/>
            <a:ext cx="302167" cy="18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64" y="4845269"/>
            <a:ext cx="5634217" cy="18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1150" y="427912"/>
            <a:ext cx="3128401" cy="14533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Testing </a:t>
            </a:r>
            <a:br>
              <a:rPr lang="en-US" dirty="0"/>
            </a:br>
            <a:r>
              <a:rPr lang="en-US" dirty="0"/>
              <a:t>with JUnit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66" y="131111"/>
            <a:ext cx="7586228" cy="6541996"/>
          </a:xfrm>
          <a:prstGeom prst="roundRect">
            <a:avLst>
              <a:gd name="adj" fmla="val 9281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47" y="3507768"/>
            <a:ext cx="3760803" cy="2328753"/>
          </a:xfrm>
          <a:prstGeom prst="roundRect">
            <a:avLst>
              <a:gd name="adj" fmla="val 9281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4" name="TextBox 13"/>
          <p:cNvSpPr txBox="1"/>
          <p:nvPr/>
        </p:nvSpPr>
        <p:spPr>
          <a:xfrm>
            <a:off x="592270" y="2273751"/>
            <a:ext cx="306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Utilizing JUnit Test Suite </a:t>
            </a:r>
          </a:p>
          <a:p>
            <a:r>
              <a:rPr lang="en-US" dirty="0"/>
              <a:t>	</a:t>
            </a:r>
            <a:r>
              <a:rPr lang="en-US" dirty="0" smtClean="0"/>
              <a:t>For test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6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1995" y="2028653"/>
            <a:ext cx="35698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Technologies Stack</a:t>
            </a:r>
          </a:p>
          <a:p>
            <a:endParaRPr lang="en-US" b="1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Spring MVC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Spring Validation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JPA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EclipseLink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JUnit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Maven - 3.2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BootStrap</a:t>
            </a:r>
            <a:r>
              <a:rPr lang="en-US" dirty="0" smtClean="0"/>
              <a:t> 4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HTML5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CSS3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javascript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1341" y="638768"/>
            <a:ext cx="207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Progression of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3239" y="1192766"/>
            <a:ext cx="267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Sprint </a:t>
            </a:r>
            <a:r>
              <a:rPr lang="en-US" dirty="0"/>
              <a:t>0 (May 13 - May 24)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3239" y="2028026"/>
            <a:ext cx="246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Sprint 1 (May 27 - Jun 7)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36630" y="2893735"/>
            <a:ext cx="2490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Sprint 2 (Jun 10 - Jun 21)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3239" y="3766173"/>
            <a:ext cx="230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Sprint 3 (Jun 24 - Jul 5)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63239" y="4564067"/>
            <a:ext cx="223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Sprint 4 (Jul 8 - Jul 19)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63239" y="5429964"/>
            <a:ext cx="235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Sprint 5 (</a:t>
            </a:r>
            <a:r>
              <a:rPr lang="hu-HU" dirty="0" err="1"/>
              <a:t>Jul</a:t>
            </a:r>
            <a:r>
              <a:rPr lang="hu-HU" dirty="0"/>
              <a:t> 22 - </a:t>
            </a:r>
            <a:r>
              <a:rPr lang="hu-HU" dirty="0" err="1"/>
              <a:t>Aug</a:t>
            </a:r>
            <a:r>
              <a:rPr lang="hu-HU" dirty="0"/>
              <a:t> 2)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04476" y="1572761"/>
            <a:ext cx="3267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 Introduction to Agile / Scrum /  Java Core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514966" y="2376915"/>
            <a:ext cx="96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 Java Core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09131" y="3269608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SQL 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84729" y="4104727"/>
            <a:ext cx="313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</a:t>
            </a:r>
            <a:r>
              <a:rPr lang="en-US" sz="1400" dirty="0" smtClean="0"/>
              <a:t>JPA (</a:t>
            </a:r>
            <a:r>
              <a:rPr lang="en-US" sz="1400" dirty="0" err="1" smtClean="0"/>
              <a:t>Incoporated</a:t>
            </a:r>
            <a:r>
              <a:rPr lang="en-US" sz="1400" dirty="0" smtClean="0"/>
              <a:t> JPA components into  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84729" y="4946394"/>
            <a:ext cx="3361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Front-End (JQuery, </a:t>
            </a:r>
            <a:r>
              <a:rPr lang="en-US" sz="1400" dirty="0" err="1"/>
              <a:t>Bootstratp</a:t>
            </a:r>
            <a:r>
              <a:rPr lang="en-US" sz="1400" dirty="0"/>
              <a:t>, HTML, CSS)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4729" y="5781550"/>
            <a:ext cx="1794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Servlets, Spring MVC</a:t>
            </a:r>
          </a:p>
        </p:txBody>
      </p:sp>
    </p:spTree>
    <p:extLst>
      <p:ext uri="{BB962C8B-B14F-4D97-AF65-F5344CB8AC3E}">
        <p14:creationId xmlns:p14="http://schemas.microsoft.com/office/powerpoint/2010/main" val="5316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31" y="92866"/>
            <a:ext cx="6309452" cy="1456267"/>
          </a:xfrm>
        </p:spPr>
        <p:txBody>
          <a:bodyPr>
            <a:normAutofit/>
          </a:bodyPr>
          <a:lstStyle/>
          <a:p>
            <a:r>
              <a:rPr lang="en-US" dirty="0" smtClean="0"/>
              <a:t>Reduce Food Waste and promote healthy eating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0D0438ED-4088-428A-992E-3840A74F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5" y="1508132"/>
            <a:ext cx="5714041" cy="5298264"/>
          </a:xfrm>
        </p:spPr>
        <p:txBody>
          <a:bodyPr>
            <a:normAutofit/>
          </a:bodyPr>
          <a:lstStyle/>
          <a:p>
            <a:r>
              <a:rPr lang="en-US" dirty="0"/>
              <a:t>There is more than enough food produced in the world to feed everyone on the planet.</a:t>
            </a:r>
          </a:p>
          <a:p>
            <a:r>
              <a:rPr lang="en-US" dirty="0" smtClean="0"/>
              <a:t>815 million people worldwide go to bed hungry each night.  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4" invalidUrl="https://www.actionagainsthunger.org/world-hunger-facts-statistics?utm_source=googlegrants&amp;utm_medium=cpc&amp;utm_term=malnutrition in america&amp;utm_campaign=grants&amp;gclid=CjwKCAjw0ZfoBRB4EiwASUMdYTL5_uVWbmIanfm1iZbi6HXwBwCUKN1exwmiKeJBg6XIprTSJoFi5xo"/>
              </a:rPr>
              <a:t>Action Against Hunger Stats</a:t>
            </a:r>
            <a:r>
              <a:rPr lang="en-US" sz="1400" dirty="0" smtClean="0"/>
              <a:t>)</a:t>
            </a:r>
          </a:p>
          <a:p>
            <a:r>
              <a:rPr lang="en-US" dirty="0" smtClean="0"/>
              <a:t>Supermarkets </a:t>
            </a:r>
            <a:r>
              <a:rPr lang="en-US" dirty="0"/>
              <a:t>throw away 43 billion pounds of food every </a:t>
            </a:r>
            <a:r>
              <a:rPr lang="en-US" dirty="0" smtClean="0"/>
              <a:t>year </a:t>
            </a:r>
            <a:r>
              <a:rPr lang="en-US" sz="1400" dirty="0" smtClean="0">
                <a:latin typeface="14" charset="0"/>
                <a:hlinkClick r:id="rId5"/>
              </a:rPr>
              <a:t>(CNBC)</a:t>
            </a:r>
            <a:endParaRPr lang="en-US" sz="1400" dirty="0" smtClean="0">
              <a:latin typeface="14" charset="0"/>
            </a:endParaRPr>
          </a:p>
          <a:p>
            <a:r>
              <a:rPr lang="en-US" dirty="0"/>
              <a:t>Most people know that fruits and vegetables are good for them, yet few consume recommended amounts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One </a:t>
            </a:r>
            <a:r>
              <a:rPr lang="en-US" dirty="0"/>
              <a:t>barrier is that many believe that healthy food is more expensive than unhealthy food. </a:t>
            </a:r>
            <a:r>
              <a:rPr lang="en-US" sz="1400" dirty="0" smtClean="0"/>
              <a:t>(Center for Science in the Public Interest)</a:t>
            </a:r>
          </a:p>
          <a:p>
            <a:r>
              <a:rPr lang="en-US" dirty="0" err="1" smtClean="0"/>
              <a:t>ProduceBargain.com</a:t>
            </a:r>
            <a:r>
              <a:rPr lang="en-US" dirty="0" smtClean="0"/>
              <a:t> provides a platform for supermarkets and suppliers to make available affordable produce to low income families at a substantial discount.</a:t>
            </a:r>
            <a:endParaRPr lang="en-US" dirty="0"/>
          </a:p>
        </p:txBody>
      </p:sp>
      <p:pic>
        <p:nvPicPr>
          <p:cNvPr id="15" name="Content Placeholder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" r="6" b="3834"/>
          <a:stretch/>
        </p:blipFill>
        <p:spPr>
          <a:xfrm rot="657971">
            <a:off x="5861255" y="1804751"/>
            <a:ext cx="3449669" cy="3449668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" r="12025" b="-4"/>
          <a:stretch/>
        </p:blipFill>
        <p:spPr>
          <a:xfrm>
            <a:off x="8465906" y="3809164"/>
            <a:ext cx="3726094" cy="3065400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9808">
            <a:off x="8817629" y="-40931"/>
            <a:ext cx="3809159" cy="39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742" y="120833"/>
            <a:ext cx="4855207" cy="13590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User </a:t>
            </a:r>
            <a:r>
              <a:rPr lang="en-US" dirty="0" smtClean="0"/>
              <a:t>stories: Login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C0497F22-3AB5-4F22-8A17-4FE88A216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39" y="1534129"/>
            <a:ext cx="5445304" cy="4786820"/>
          </a:xfrm>
        </p:spPr>
        <p:txBody>
          <a:bodyPr>
            <a:normAutofit/>
          </a:bodyPr>
          <a:lstStyle/>
          <a:p>
            <a:r>
              <a:rPr lang="en-US" dirty="0"/>
              <a:t>As a user I want to </a:t>
            </a:r>
            <a:r>
              <a:rPr lang="en-US" b="1" i="1" u="sng" dirty="0"/>
              <a:t>register</a:t>
            </a:r>
            <a:r>
              <a:rPr lang="en-US" dirty="0"/>
              <a:t> </a:t>
            </a:r>
            <a:r>
              <a:rPr lang="en-US" dirty="0" smtClean="0"/>
              <a:t>/ Sign-Up for an account </a:t>
            </a:r>
            <a:r>
              <a:rPr lang="en-US" dirty="0"/>
              <a:t>so that </a:t>
            </a:r>
            <a:r>
              <a:rPr lang="en-US" dirty="0" smtClean="0"/>
              <a:t>I can </a:t>
            </a:r>
            <a:r>
              <a:rPr lang="en-US" dirty="0"/>
              <a:t>use the application</a:t>
            </a:r>
            <a:r>
              <a:rPr lang="en-US" dirty="0" smtClean="0"/>
              <a:t>.</a:t>
            </a:r>
          </a:p>
          <a:p>
            <a:r>
              <a:rPr lang="en-US" dirty="0"/>
              <a:t>As a supplier I want to  </a:t>
            </a:r>
            <a:r>
              <a:rPr lang="en-US" b="1" i="1" u="sng" dirty="0"/>
              <a:t>register</a:t>
            </a:r>
            <a:r>
              <a:rPr lang="en-US" dirty="0"/>
              <a:t> </a:t>
            </a:r>
            <a:r>
              <a:rPr lang="en-US" dirty="0" smtClean="0"/>
              <a:t>/ Sign-Up for an account </a:t>
            </a:r>
            <a:r>
              <a:rPr lang="en-US" dirty="0"/>
              <a:t>so that I can use the application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registered user I want to </a:t>
            </a:r>
            <a:r>
              <a:rPr lang="en-US" b="1" i="1" u="sng" dirty="0" smtClean="0"/>
              <a:t>log-in</a:t>
            </a:r>
            <a:r>
              <a:rPr lang="en-US" dirty="0" smtClean="0"/>
              <a:t> to </a:t>
            </a:r>
            <a:r>
              <a:rPr lang="en-US" dirty="0"/>
              <a:t>my account  so that I can use the application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 a registered supplier, I want to </a:t>
            </a:r>
            <a:r>
              <a:rPr lang="en-US" b="1" i="1" u="sng" dirty="0" smtClean="0"/>
              <a:t>log-in </a:t>
            </a:r>
            <a:r>
              <a:rPr lang="en-US" dirty="0" smtClean="0"/>
              <a:t>to my account so that I can use the application</a:t>
            </a:r>
          </a:p>
          <a:p>
            <a:endParaRPr lang="en-US" dirty="0" smtClean="0"/>
          </a:p>
          <a:p>
            <a:r>
              <a:rPr lang="en-US" dirty="0" smtClean="0"/>
              <a:t>As a registered user I want to </a:t>
            </a:r>
            <a:r>
              <a:rPr lang="en-US" b="1" i="1" u="sng" dirty="0" smtClean="0"/>
              <a:t>reset</a:t>
            </a:r>
            <a:r>
              <a:rPr lang="en-US" dirty="0" smtClean="0"/>
              <a:t> my password when I forget my password.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r="11316" b="-1"/>
          <a:stretch/>
        </p:blipFill>
        <p:spPr>
          <a:xfrm>
            <a:off x="5959325" y="2806240"/>
            <a:ext cx="2902538" cy="2902537"/>
          </a:xfrm>
          <a:custGeom>
            <a:avLst/>
            <a:gdLst>
              <a:gd name="connsiteX0" fmla="*/ 1425981 w 2851962"/>
              <a:gd name="connsiteY0" fmla="*/ 0 h 2851962"/>
              <a:gd name="connsiteX1" fmla="*/ 2851962 w 2851962"/>
              <a:gd name="connsiteY1" fmla="*/ 1425981 h 2851962"/>
              <a:gd name="connsiteX2" fmla="*/ 1425981 w 2851962"/>
              <a:gd name="connsiteY2" fmla="*/ 2851962 h 2851962"/>
              <a:gd name="connsiteX3" fmla="*/ 0 w 2851962"/>
              <a:gd name="connsiteY3" fmla="*/ 1425981 h 2851962"/>
              <a:gd name="connsiteX4" fmla="*/ 1425981 w 2851962"/>
              <a:gd name="connsiteY4" fmla="*/ 0 h 285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0" b="-1"/>
          <a:stretch/>
        </p:blipFill>
        <p:spPr>
          <a:xfrm>
            <a:off x="8099095" y="29112"/>
            <a:ext cx="4020957" cy="3352728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3305" b="-1"/>
          <a:stretch/>
        </p:blipFill>
        <p:spPr>
          <a:xfrm>
            <a:off x="8871309" y="4286368"/>
            <a:ext cx="3272125" cy="2691927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74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95" y="126770"/>
            <a:ext cx="5277255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User </a:t>
            </a:r>
            <a:r>
              <a:rPr lang="en-US" sz="3300" dirty="0" smtClean="0"/>
              <a:t>Stories: Admin </a:t>
            </a:r>
            <a:r>
              <a:rPr lang="en-US" sz="3300" dirty="0"/>
              <a:t>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95" y="1553372"/>
            <a:ext cx="5002296" cy="4509400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As an </a:t>
            </a:r>
            <a:r>
              <a:rPr lang="en-US" dirty="0" smtClean="0"/>
              <a:t>administrative User </a:t>
            </a:r>
            <a:r>
              <a:rPr lang="en-US" dirty="0"/>
              <a:t>I want to update user account so that I can add a </a:t>
            </a:r>
            <a:r>
              <a:rPr lang="en-US" dirty="0" smtClean="0"/>
              <a:t>new and delete user.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As an administrative User I want to update user account so that I can add a new and delete </a:t>
            </a:r>
            <a:r>
              <a:rPr lang="en-US" dirty="0" smtClean="0"/>
              <a:t>Suppliers.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As an administrative User I want to update user account so that I can add a new and delete </a:t>
            </a:r>
            <a:r>
              <a:rPr lang="en-US" dirty="0" smtClean="0"/>
              <a:t>Shippers.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8054">
            <a:off x="5245836" y="478779"/>
            <a:ext cx="3711207" cy="2764849"/>
          </a:xfrm>
          <a:prstGeom prst="roundRect">
            <a:avLst>
              <a:gd name="adj" fmla="val 1144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09" y="1757879"/>
            <a:ext cx="3787011" cy="2811856"/>
          </a:xfrm>
          <a:prstGeom prst="roundRect">
            <a:avLst>
              <a:gd name="adj" fmla="val 9281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92" y="4069289"/>
            <a:ext cx="3616755" cy="2685440"/>
          </a:xfrm>
          <a:prstGeom prst="roundRect">
            <a:avLst>
              <a:gd name="adj" fmla="val 13262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468"/>
            <a:ext cx="7045374" cy="1128674"/>
          </a:xfrm>
        </p:spPr>
        <p:txBody>
          <a:bodyPr/>
          <a:lstStyle/>
          <a:p>
            <a:r>
              <a:rPr lang="en-US" dirty="0" smtClean="0"/>
              <a:t>User Story: User Profile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65" y="2141538"/>
            <a:ext cx="4875095" cy="364966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06" y="215267"/>
            <a:ext cx="4985459" cy="371344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08737" y="1060316"/>
            <a:ext cx="6179611" cy="2023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dirty="0" smtClean="0"/>
              <a:t>As an registered User I want to view my profile so that I can update my information.</a:t>
            </a:r>
          </a:p>
          <a:p>
            <a:pPr fontAlgn="ctr"/>
            <a:endParaRPr lang="en-US" dirty="0" smtClean="0"/>
          </a:p>
          <a:p>
            <a:pPr fontAlgn="ctr"/>
            <a:r>
              <a:rPr lang="en-US" dirty="0"/>
              <a:t>As an </a:t>
            </a:r>
            <a:r>
              <a:rPr lang="en-US" dirty="0" smtClean="0"/>
              <a:t>registered </a:t>
            </a:r>
            <a:r>
              <a:rPr lang="en-US" dirty="0"/>
              <a:t>User I want to view </a:t>
            </a:r>
            <a:r>
              <a:rPr lang="en-US" dirty="0" smtClean="0"/>
              <a:t>order history so I can keep track my order history.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6" y="244629"/>
            <a:ext cx="39046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User </a:t>
            </a:r>
            <a:r>
              <a:rPr lang="en-US" dirty="0" smtClean="0"/>
              <a:t>Story:   Select Item(s)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1" y="2110902"/>
            <a:ext cx="4776280" cy="4112917"/>
          </a:xfrm>
        </p:spPr>
        <p:txBody>
          <a:bodyPr>
            <a:normAutofit/>
          </a:bodyPr>
          <a:lstStyle/>
          <a:p>
            <a:r>
              <a:rPr lang="en-US" dirty="0"/>
              <a:t>As a registered user I want to see products available so that I can select the ones I want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As a registered user I want to select the products I want so that I can add them to my cart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As a registered user I want to add a product to my cart so that the item will be added to my order.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3" y="448908"/>
            <a:ext cx="6788468" cy="547518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219997" y="1462829"/>
            <a:ext cx="2688610" cy="4679790"/>
            <a:chOff x="191068" y="313896"/>
            <a:chExt cx="2688610" cy="6114198"/>
          </a:xfrm>
          <a:solidFill>
            <a:srgbClr val="CA7CE6"/>
          </a:solidFill>
        </p:grpSpPr>
        <p:sp>
          <p:nvSpPr>
            <p:cNvPr id="4" name="Rectangle 3"/>
            <p:cNvSpPr/>
            <p:nvPr/>
          </p:nvSpPr>
          <p:spPr>
            <a:xfrm>
              <a:off x="191068" y="313896"/>
              <a:ext cx="2688610" cy="6114198"/>
            </a:xfrm>
            <a:prstGeom prst="rect">
              <a:avLst/>
            </a:prstGeom>
            <a:grpFill/>
            <a:ln>
              <a:solidFill>
                <a:srgbClr val="2D23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7051" y="474748"/>
              <a:ext cx="1202765" cy="49940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View Layer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9444083" y="580746"/>
            <a:ext cx="2629098" cy="1833428"/>
          </a:xfrm>
          <a:prstGeom prst="rect">
            <a:avLst/>
          </a:prstGeom>
          <a:solidFill>
            <a:srgbClr val="6E8260">
              <a:alpha val="76000"/>
            </a:srgb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228119" y="1462828"/>
            <a:ext cx="2688610" cy="4712375"/>
          </a:xfrm>
          <a:prstGeom prst="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Magnetic Disk 26"/>
          <p:cNvSpPr/>
          <p:nvPr/>
        </p:nvSpPr>
        <p:spPr>
          <a:xfrm>
            <a:off x="9233979" y="3191343"/>
            <a:ext cx="2714096" cy="2505264"/>
          </a:xfrm>
          <a:prstGeom prst="flowChartMagneticDisk">
            <a:avLst/>
          </a:prstGeom>
          <a:solidFill>
            <a:schemeClr val="accent5">
              <a:alpha val="9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208361" y="1462828"/>
            <a:ext cx="2688610" cy="4718120"/>
            <a:chOff x="8255102" y="395730"/>
            <a:chExt cx="2688610" cy="6114198"/>
          </a:xfrm>
          <a:solidFill>
            <a:schemeClr val="accent1">
              <a:lumMod val="75000"/>
              <a:alpha val="61000"/>
            </a:schemeClr>
          </a:solidFill>
        </p:grpSpPr>
        <p:sp>
          <p:nvSpPr>
            <p:cNvPr id="12" name="Rectangle 11"/>
            <p:cNvSpPr/>
            <p:nvPr/>
          </p:nvSpPr>
          <p:spPr>
            <a:xfrm>
              <a:off x="8255102" y="395730"/>
              <a:ext cx="2688610" cy="6114198"/>
            </a:xfrm>
            <a:prstGeom prst="rect">
              <a:avLst/>
            </a:prstGeom>
            <a:grp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22304" y="437003"/>
              <a:ext cx="1992340" cy="48309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Spring Model Layer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683382" y="869847"/>
              <a:ext cx="184731" cy="4786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426109" y="2152613"/>
              <a:ext cx="184731" cy="48309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8896971" y="1692170"/>
            <a:ext cx="547112" cy="21361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Down Arrow 45"/>
          <p:cNvSpPr/>
          <p:nvPr/>
        </p:nvSpPr>
        <p:spPr>
          <a:xfrm>
            <a:off x="10959936" y="2475885"/>
            <a:ext cx="219965" cy="65374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17282" y="1531723"/>
            <a:ext cx="23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Controller 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5" y="2061045"/>
            <a:ext cx="2179005" cy="38804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94258" y="0"/>
            <a:ext cx="2858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Spring MVC</a:t>
            </a:r>
            <a:endParaRPr lang="en-US" sz="4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89" y="3771461"/>
            <a:ext cx="1720867" cy="22870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14" y="2003686"/>
            <a:ext cx="1535408" cy="1535408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5889670" y="1626573"/>
            <a:ext cx="407408" cy="22176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81" y="1826320"/>
            <a:ext cx="2388665" cy="46675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510616" y="1443034"/>
            <a:ext cx="94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ervices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688" y="883224"/>
            <a:ext cx="1930400" cy="4826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576707" y="544284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JPA</a:t>
            </a:r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76" y="2010697"/>
            <a:ext cx="2572215" cy="4054863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>
            <a:off x="2817447" y="1626573"/>
            <a:ext cx="407408" cy="22176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757" y="4202557"/>
            <a:ext cx="2626331" cy="10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50604" y="2087178"/>
            <a:ext cx="5660062" cy="4150942"/>
            <a:chOff x="6093252" y="636751"/>
            <a:chExt cx="5660062" cy="41509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252" y="636751"/>
              <a:ext cx="5660062" cy="415094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220036" y="1015124"/>
              <a:ext cx="2944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Entity Relationship </a:t>
              </a:r>
              <a:r>
                <a:rPr lang="en-US" b="1" dirty="0" smtClean="0">
                  <a:solidFill>
                    <a:srgbClr val="FFC000"/>
                  </a:solidFill>
                </a:rPr>
                <a:t>Diagram</a:t>
              </a:r>
            </a:p>
            <a:p>
              <a:r>
                <a:rPr lang="en-US" b="1" dirty="0" smtClean="0">
                  <a:solidFill>
                    <a:srgbClr val="FFC000"/>
                  </a:solidFill>
                </a:rPr>
                <a:t> </a:t>
              </a:r>
              <a:r>
                <a:rPr lang="en-US" b="1" dirty="0">
                  <a:solidFill>
                    <a:srgbClr val="FFC000"/>
                  </a:solidFill>
                </a:rPr>
                <a:t>(ERD</a:t>
              </a:r>
              <a:r>
                <a:rPr lang="en-US" b="1" dirty="0" smtClean="0">
                  <a:solidFill>
                    <a:srgbClr val="FFC000"/>
                  </a:solidFill>
                </a:rPr>
                <a:t>)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" y="1660865"/>
            <a:ext cx="6289322" cy="48400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87614" y="357351"/>
            <a:ext cx="21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UML - ERD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79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C819037-A607-4A7B-ADF1-B04516199C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8C668FA-2417-47B5-B454-2D55FC17FF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97FEBA57-8992-46BB-BCF0-5A83FE8E01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2B4CDDF6-55C3-415A-8D8B-7E03C3D616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52007" y="1132929"/>
            <a:ext cx="5289920" cy="2302885"/>
          </a:xfrm>
          <a:prstGeom prst="rect">
            <a:avLst/>
          </a:prstGeom>
          <a:noFill/>
          <a:effectLst>
            <a:outerShdw blurRad="469900" dist="469900" dir="6960000" algn="ctr" rotWithShape="0">
              <a:srgbClr val="000000">
                <a:alpha val="52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04492" y="3194940"/>
            <a:ext cx="5289920" cy="2885646"/>
          </a:xfrm>
          <a:prstGeom prst="rect">
            <a:avLst/>
          </a:prstGeom>
          <a:noFill/>
          <a:effectLst>
            <a:outerShdw blurRad="469900" dist="469900" dir="696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97918" y="2018230"/>
            <a:ext cx="4894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/>
              <a:t>com.jdbUseCaseWebAppProject.main.MainRunner.main</a:t>
            </a:r>
            <a:endParaRPr lang="en-US" sz="1600" i="1" dirty="0"/>
          </a:p>
          <a:p>
            <a:pPr lvl="1"/>
            <a:r>
              <a:rPr lang="en-US" sz="1600" b="1" dirty="0" err="1"/>
              <a:t>loadProducts</a:t>
            </a:r>
            <a:r>
              <a:rPr lang="en-US" sz="1600" dirty="0"/>
              <a:t>();</a:t>
            </a:r>
          </a:p>
          <a:p>
            <a:pPr lvl="1"/>
            <a:r>
              <a:rPr lang="en-US" sz="1600" b="1" dirty="0" err="1"/>
              <a:t>loadUsers</a:t>
            </a:r>
            <a:r>
              <a:rPr lang="en-US" sz="1600" dirty="0"/>
              <a:t>();</a:t>
            </a:r>
            <a:r>
              <a:rPr lang="en-US" dirty="0"/>
              <a:t>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5345" y="1531498"/>
            <a:ext cx="420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 load data to </a:t>
            </a:r>
            <a:r>
              <a:rPr lang="en-US" b="1" dirty="0" err="1" smtClean="0"/>
              <a:t>UseCaseDB</a:t>
            </a:r>
            <a:r>
              <a:rPr lang="en-US" b="1" dirty="0" smtClean="0"/>
              <a:t> via </a:t>
            </a:r>
            <a:r>
              <a:rPr lang="en-US" b="1" dirty="0" err="1" smtClean="0"/>
              <a:t>Applicaiton</a:t>
            </a:r>
            <a:endParaRPr lang="en-US" b="1" dirty="0"/>
          </a:p>
        </p:txBody>
      </p:sp>
      <p:sp>
        <p:nvSpPr>
          <p:cNvPr id="13" name="Right Arrow Callout 12"/>
          <p:cNvSpPr/>
          <p:nvPr/>
        </p:nvSpPr>
        <p:spPr>
          <a:xfrm flipH="1">
            <a:off x="6216181" y="4118693"/>
            <a:ext cx="5294543" cy="169752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572"/>
            </a:avLst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Callout 3"/>
          <p:cNvSpPr/>
          <p:nvPr/>
        </p:nvSpPr>
        <p:spPr>
          <a:xfrm>
            <a:off x="560593" y="1233516"/>
            <a:ext cx="5707833" cy="169752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572"/>
            </a:avLst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93056" y="4236389"/>
            <a:ext cx="420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 load data to </a:t>
            </a:r>
            <a:r>
              <a:rPr lang="en-US" b="1" dirty="0" err="1" smtClean="0"/>
              <a:t>UseCaseDB</a:t>
            </a:r>
            <a:r>
              <a:rPr lang="en-US" b="1" dirty="0" smtClean="0"/>
              <a:t> via </a:t>
            </a:r>
            <a:r>
              <a:rPr lang="en-US" b="1" dirty="0" err="1" smtClean="0"/>
              <a:t>Applicaiton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93056" y="4774743"/>
            <a:ext cx="4542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com.jdbUseCaseWebAppProject.main.MainRunner</a:t>
            </a:r>
            <a:r>
              <a:rPr lang="en-US" sz="1600" i="1" dirty="0" smtClean="0"/>
              <a:t>. </a:t>
            </a:r>
            <a:r>
              <a:rPr lang="en-US" sz="1600" dirty="0" smtClean="0"/>
              <a:t>README/</a:t>
            </a:r>
            <a:r>
              <a:rPr lang="en-US" sz="1600" dirty="0" err="1" smtClean="0"/>
              <a:t>UserCaseDB_inserts.sql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436235" y="448929"/>
            <a:ext cx="294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Import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79229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01DDEDC-8323-2645-8EF8-F6A034C8E22E}">
  <we:reference id="wa104178141" version="4.0.0.8" store="en-US" storeType="OMEX"/>
  <we:alternateReferences>
    <we:reference id="WA104178141" version="4.0.0.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12540</TotalTime>
  <Words>911</Words>
  <Application>Microsoft Macintosh PowerPoint</Application>
  <PresentationFormat>Widescreen</PresentationFormat>
  <Paragraphs>139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14</vt:lpstr>
      <vt:lpstr>Calibri</vt:lpstr>
      <vt:lpstr>Calibri Light</vt:lpstr>
      <vt:lpstr>Arial</vt:lpstr>
      <vt:lpstr>Celestial</vt:lpstr>
      <vt:lpstr>Case Study</vt:lpstr>
      <vt:lpstr>Reduce Food Waste and promote healthy eating</vt:lpstr>
      <vt:lpstr>User stories: Login</vt:lpstr>
      <vt:lpstr>User Stories: Admin User</vt:lpstr>
      <vt:lpstr>User Story: User Profile</vt:lpstr>
      <vt:lpstr>User Story:   Select Item(s)</vt:lpstr>
      <vt:lpstr>PowerPoint Presentation</vt:lpstr>
      <vt:lpstr>PowerPoint Presentation</vt:lpstr>
      <vt:lpstr>PowerPoint Presentation</vt:lpstr>
      <vt:lpstr>ERD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 with JUnit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Khanh Ngo</dc:creator>
  <cp:lastModifiedBy>Khanh Ngo</cp:lastModifiedBy>
  <cp:revision>78</cp:revision>
  <dcterms:created xsi:type="dcterms:W3CDTF">2019-06-17T02:49:07Z</dcterms:created>
  <dcterms:modified xsi:type="dcterms:W3CDTF">2019-08-11T02:29:41Z</dcterms:modified>
</cp:coreProperties>
</file>